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1"/>
  </p:notesMasterIdLst>
  <p:sldIdLst>
    <p:sldId id="266" r:id="rId2"/>
    <p:sldId id="275" r:id="rId3"/>
    <p:sldId id="276" r:id="rId4"/>
    <p:sldId id="267" r:id="rId5"/>
    <p:sldId id="277" r:id="rId6"/>
    <p:sldId id="278" r:id="rId7"/>
    <p:sldId id="279" r:id="rId8"/>
    <p:sldId id="303" r:id="rId9"/>
    <p:sldId id="268" r:id="rId10"/>
    <p:sldId id="269" r:id="rId11"/>
    <p:sldId id="270" r:id="rId12"/>
    <p:sldId id="271" r:id="rId13"/>
    <p:sldId id="272" r:id="rId14"/>
    <p:sldId id="273" r:id="rId15"/>
    <p:sldId id="300" r:id="rId16"/>
    <p:sldId id="301" r:id="rId17"/>
    <p:sldId id="302" r:id="rId18"/>
    <p:sldId id="295" r:id="rId19"/>
    <p:sldId id="274" r:id="rId20"/>
    <p:sldId id="296" r:id="rId21"/>
    <p:sldId id="280" r:id="rId22"/>
    <p:sldId id="281" r:id="rId23"/>
    <p:sldId id="297" r:id="rId24"/>
    <p:sldId id="282" r:id="rId25"/>
    <p:sldId id="283" r:id="rId26"/>
    <p:sldId id="284" r:id="rId27"/>
    <p:sldId id="285" r:id="rId28"/>
    <p:sldId id="286" r:id="rId29"/>
    <p:sldId id="298" r:id="rId30"/>
    <p:sldId id="287" r:id="rId31"/>
    <p:sldId id="288" r:id="rId32"/>
    <p:sldId id="289" r:id="rId33"/>
    <p:sldId id="290" r:id="rId34"/>
    <p:sldId id="299" r:id="rId35"/>
    <p:sldId id="291" r:id="rId36"/>
    <p:sldId id="292" r:id="rId37"/>
    <p:sldId id="293" r:id="rId38"/>
    <p:sldId id="294" r:id="rId39"/>
    <p:sldId id="3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BEBD5-3847-4B0A-B564-39020DA19AF7}" type="doc">
      <dgm:prSet loTypeId="urn:microsoft.com/office/officeart/2005/8/layout/vList3" loCatId="picture" qsTypeId="urn:microsoft.com/office/officeart/2005/8/quickstyle/simple5" qsCatId="simple" csTypeId="urn:microsoft.com/office/officeart/2005/8/colors/accent1_2" csCatId="accent1" phldr="1"/>
      <dgm:spPr/>
    </dgm:pt>
    <dgm:pt modelId="{CC688530-6613-4B2B-B90F-C269AC41C84D}">
      <dgm:prSet phldrT="[Text]"/>
      <dgm:spPr/>
      <dgm:t>
        <a:bodyPr/>
        <a:lstStyle/>
        <a:p>
          <a:r>
            <a:rPr lang="en-US" dirty="0"/>
            <a:t>Ashfaq Ali Shafin</a:t>
          </a:r>
          <a:br>
            <a:rPr lang="en-US" dirty="0"/>
          </a:br>
          <a:r>
            <a:rPr lang="en-US" dirty="0" smtClean="0"/>
            <a:t>ID: </a:t>
          </a:r>
          <a:r>
            <a:rPr lang="en-US" dirty="0"/>
            <a:t>14.01.04.111</a:t>
          </a:r>
        </a:p>
      </dgm:t>
    </dgm:pt>
    <dgm:pt modelId="{E677F6EA-1D89-4490-8E05-41BEBB051144}" type="parTrans" cxnId="{8CF35C6D-BB82-471B-8A1B-CBF3611DCC55}">
      <dgm:prSet/>
      <dgm:spPr/>
      <dgm:t>
        <a:bodyPr/>
        <a:lstStyle/>
        <a:p>
          <a:endParaRPr lang="en-US"/>
        </a:p>
      </dgm:t>
    </dgm:pt>
    <dgm:pt modelId="{44D627DA-D527-4125-A85E-7442AEC88EAD}" type="sibTrans" cxnId="{8CF35C6D-BB82-471B-8A1B-CBF3611DCC55}">
      <dgm:prSet/>
      <dgm:spPr/>
      <dgm:t>
        <a:bodyPr/>
        <a:lstStyle/>
        <a:p>
          <a:endParaRPr lang="en-US"/>
        </a:p>
      </dgm:t>
    </dgm:pt>
    <dgm:pt modelId="{6B5BAC74-5EC9-40F7-90E4-CF3FB3AC4FF8}">
      <dgm:prSet phldrT="[Text]"/>
      <dgm:spPr/>
      <dgm:t>
        <a:bodyPr/>
        <a:lstStyle/>
        <a:p>
          <a:r>
            <a:rPr lang="en-US" dirty="0" err="1"/>
            <a:t>Irtiza</a:t>
          </a:r>
          <a:r>
            <a:rPr lang="en-US" dirty="0"/>
            <a:t> </a:t>
          </a:r>
          <a:r>
            <a:rPr lang="en-US" dirty="0" err="1"/>
            <a:t>Abir</a:t>
          </a:r>
          <a:r>
            <a:rPr lang="en-US" dirty="0"/>
            <a:t/>
          </a:r>
          <a:br>
            <a:rPr lang="en-US" dirty="0"/>
          </a:br>
          <a:r>
            <a:rPr lang="en-US" dirty="0" smtClean="0"/>
            <a:t>ID: </a:t>
          </a:r>
          <a:r>
            <a:rPr lang="en-US" dirty="0"/>
            <a:t>14.01.04.122</a:t>
          </a:r>
        </a:p>
      </dgm:t>
    </dgm:pt>
    <dgm:pt modelId="{3FE570C8-7F57-4070-BB3C-FF50FD5E4CFB}" type="parTrans" cxnId="{6D351A39-0FCF-45D2-AB07-F9CCE9BFFF73}">
      <dgm:prSet/>
      <dgm:spPr/>
      <dgm:t>
        <a:bodyPr/>
        <a:lstStyle/>
        <a:p>
          <a:endParaRPr lang="en-US"/>
        </a:p>
      </dgm:t>
    </dgm:pt>
    <dgm:pt modelId="{0ECA7CF6-AE82-4597-AD46-8547AE798607}" type="sibTrans" cxnId="{6D351A39-0FCF-45D2-AB07-F9CCE9BFFF73}">
      <dgm:prSet/>
      <dgm:spPr/>
      <dgm:t>
        <a:bodyPr/>
        <a:lstStyle/>
        <a:p>
          <a:endParaRPr lang="en-US"/>
        </a:p>
      </dgm:t>
    </dgm:pt>
    <dgm:pt modelId="{A11433C9-B71A-47F0-8AD2-AC494116F2D2}">
      <dgm:prSet phldrT="[Text]"/>
      <dgm:spPr/>
      <dgm:t>
        <a:bodyPr/>
        <a:lstStyle/>
        <a:p>
          <a:r>
            <a:rPr lang="en-US" dirty="0" err="1" smtClean="0"/>
            <a:t>AbID</a:t>
          </a:r>
          <a:r>
            <a:rPr lang="en-US" dirty="0" smtClean="0"/>
            <a:t> </a:t>
          </a:r>
          <a:r>
            <a:rPr lang="en-US" dirty="0"/>
            <a:t>Hasan Prottoy</a:t>
          </a:r>
          <a:br>
            <a:rPr lang="en-US" dirty="0"/>
          </a:br>
          <a:r>
            <a:rPr lang="en-US" dirty="0" smtClean="0"/>
            <a:t>ID: </a:t>
          </a:r>
          <a:r>
            <a:rPr lang="en-US" dirty="0"/>
            <a:t>14.01.04.125</a:t>
          </a:r>
        </a:p>
      </dgm:t>
    </dgm:pt>
    <dgm:pt modelId="{1E52ECCA-5E53-4892-A1D2-A848F1C7B8DE}" type="parTrans" cxnId="{CF2CFD6E-FADD-4098-A624-CB50CC4E7AB7}">
      <dgm:prSet/>
      <dgm:spPr/>
      <dgm:t>
        <a:bodyPr/>
        <a:lstStyle/>
        <a:p>
          <a:endParaRPr lang="en-US"/>
        </a:p>
      </dgm:t>
    </dgm:pt>
    <dgm:pt modelId="{D50BDB14-1394-4141-8990-D49ED4DFA4C8}" type="sibTrans" cxnId="{CF2CFD6E-FADD-4098-A624-CB50CC4E7AB7}">
      <dgm:prSet/>
      <dgm:spPr/>
      <dgm:t>
        <a:bodyPr/>
        <a:lstStyle/>
        <a:p>
          <a:endParaRPr lang="en-US"/>
        </a:p>
      </dgm:t>
    </dgm:pt>
    <dgm:pt modelId="{230B733D-DDBF-49E0-8521-26E0EAC75FDE}" type="pres">
      <dgm:prSet presAssocID="{A7BBEBD5-3847-4B0A-B564-39020DA19AF7}" presName="linearFlow" presStyleCnt="0">
        <dgm:presLayoutVars>
          <dgm:dir/>
          <dgm:resizeHandles val="exact"/>
        </dgm:presLayoutVars>
      </dgm:prSet>
      <dgm:spPr/>
    </dgm:pt>
    <dgm:pt modelId="{671771E2-D176-4943-B3F0-2D44E8F07B22}" type="pres">
      <dgm:prSet presAssocID="{CC688530-6613-4B2B-B90F-C269AC41C84D}" presName="composite" presStyleCnt="0"/>
      <dgm:spPr/>
    </dgm:pt>
    <dgm:pt modelId="{8E31F2EA-A3BC-4D2D-A18F-06E0BFC445CD}" type="pres">
      <dgm:prSet presAssocID="{CC688530-6613-4B2B-B90F-C269AC41C84D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30B247BE-BC25-4721-A310-78E5C8330F0A}" type="pres">
      <dgm:prSet presAssocID="{CC688530-6613-4B2B-B90F-C269AC41C84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0170D3-8708-424C-8A1E-E0E475BFF0E5}" type="pres">
      <dgm:prSet presAssocID="{44D627DA-D527-4125-A85E-7442AEC88EAD}" presName="spacing" presStyleCnt="0"/>
      <dgm:spPr/>
    </dgm:pt>
    <dgm:pt modelId="{6731FB4F-8867-49A4-8916-74671035F35C}" type="pres">
      <dgm:prSet presAssocID="{6B5BAC74-5EC9-40F7-90E4-CF3FB3AC4FF8}" presName="composite" presStyleCnt="0"/>
      <dgm:spPr/>
    </dgm:pt>
    <dgm:pt modelId="{18A11D58-6496-48E0-BA4E-2FA4C39CCBE2}" type="pres">
      <dgm:prSet presAssocID="{6B5BAC74-5EC9-40F7-90E4-CF3FB3AC4FF8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0F53A9E-DA6C-4484-8F64-34FF536FC242}" type="pres">
      <dgm:prSet presAssocID="{6B5BAC74-5EC9-40F7-90E4-CF3FB3AC4FF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60540-E3AE-487C-8708-16B152A19F6D}" type="pres">
      <dgm:prSet presAssocID="{0ECA7CF6-AE82-4597-AD46-8547AE798607}" presName="spacing" presStyleCnt="0"/>
      <dgm:spPr/>
    </dgm:pt>
    <dgm:pt modelId="{0690B76C-D7BF-4643-9D57-309786E9FC28}" type="pres">
      <dgm:prSet presAssocID="{A11433C9-B71A-47F0-8AD2-AC494116F2D2}" presName="composite" presStyleCnt="0"/>
      <dgm:spPr/>
    </dgm:pt>
    <dgm:pt modelId="{6DE02BCA-B1BD-4023-BC29-E8B664BCBF1A}" type="pres">
      <dgm:prSet presAssocID="{A11433C9-B71A-47F0-8AD2-AC494116F2D2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F76432B-43AC-442D-A9DB-1D153885FCF6}" type="pres">
      <dgm:prSet presAssocID="{A11433C9-B71A-47F0-8AD2-AC494116F2D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7DB360-39C8-D340-9373-74E3C890F636}" type="presOf" srcId="{A7BBEBD5-3847-4B0A-B564-39020DA19AF7}" destId="{230B733D-DDBF-49E0-8521-26E0EAC75FDE}" srcOrd="0" destOrd="0" presId="urn:microsoft.com/office/officeart/2005/8/layout/vList3"/>
    <dgm:cxn modelId="{CF2CFD6E-FADD-4098-A624-CB50CC4E7AB7}" srcId="{A7BBEBD5-3847-4B0A-B564-39020DA19AF7}" destId="{A11433C9-B71A-47F0-8AD2-AC494116F2D2}" srcOrd="2" destOrd="0" parTransId="{1E52ECCA-5E53-4892-A1D2-A848F1C7B8DE}" sibTransId="{D50BDB14-1394-4141-8990-D49ED4DFA4C8}"/>
    <dgm:cxn modelId="{722DEABB-E6BD-7142-8375-9D85AC46BFCE}" type="presOf" srcId="{CC688530-6613-4B2B-B90F-C269AC41C84D}" destId="{30B247BE-BC25-4721-A310-78E5C8330F0A}" srcOrd="0" destOrd="0" presId="urn:microsoft.com/office/officeart/2005/8/layout/vList3"/>
    <dgm:cxn modelId="{7FD13C14-CCF4-0647-9831-A4661FC04327}" type="presOf" srcId="{A11433C9-B71A-47F0-8AD2-AC494116F2D2}" destId="{6F76432B-43AC-442D-A9DB-1D153885FCF6}" srcOrd="0" destOrd="0" presId="urn:microsoft.com/office/officeart/2005/8/layout/vList3"/>
    <dgm:cxn modelId="{1A38392A-50EC-B84A-8F82-9100418F6A48}" type="presOf" srcId="{6B5BAC74-5EC9-40F7-90E4-CF3FB3AC4FF8}" destId="{B0F53A9E-DA6C-4484-8F64-34FF536FC242}" srcOrd="0" destOrd="0" presId="urn:microsoft.com/office/officeart/2005/8/layout/vList3"/>
    <dgm:cxn modelId="{6D351A39-0FCF-45D2-AB07-F9CCE9BFFF73}" srcId="{A7BBEBD5-3847-4B0A-B564-39020DA19AF7}" destId="{6B5BAC74-5EC9-40F7-90E4-CF3FB3AC4FF8}" srcOrd="1" destOrd="0" parTransId="{3FE570C8-7F57-4070-BB3C-FF50FD5E4CFB}" sibTransId="{0ECA7CF6-AE82-4597-AD46-8547AE798607}"/>
    <dgm:cxn modelId="{8CF35C6D-BB82-471B-8A1B-CBF3611DCC55}" srcId="{A7BBEBD5-3847-4B0A-B564-39020DA19AF7}" destId="{CC688530-6613-4B2B-B90F-C269AC41C84D}" srcOrd="0" destOrd="0" parTransId="{E677F6EA-1D89-4490-8E05-41BEBB051144}" sibTransId="{44D627DA-D527-4125-A85E-7442AEC88EAD}"/>
    <dgm:cxn modelId="{D1207AF7-D6CA-DE4F-A0FB-D041D86F59C9}" type="presParOf" srcId="{230B733D-DDBF-49E0-8521-26E0EAC75FDE}" destId="{671771E2-D176-4943-B3F0-2D44E8F07B22}" srcOrd="0" destOrd="0" presId="urn:microsoft.com/office/officeart/2005/8/layout/vList3"/>
    <dgm:cxn modelId="{8C6F3447-7721-C047-9583-49DA00B793C6}" type="presParOf" srcId="{671771E2-D176-4943-B3F0-2D44E8F07B22}" destId="{8E31F2EA-A3BC-4D2D-A18F-06E0BFC445CD}" srcOrd="0" destOrd="0" presId="urn:microsoft.com/office/officeart/2005/8/layout/vList3"/>
    <dgm:cxn modelId="{2DC8CB49-A473-8547-A846-5D07D0D74F95}" type="presParOf" srcId="{671771E2-D176-4943-B3F0-2D44E8F07B22}" destId="{30B247BE-BC25-4721-A310-78E5C8330F0A}" srcOrd="1" destOrd="0" presId="urn:microsoft.com/office/officeart/2005/8/layout/vList3"/>
    <dgm:cxn modelId="{5F0A6414-1EF0-DC40-9F31-5629EE177A98}" type="presParOf" srcId="{230B733D-DDBF-49E0-8521-26E0EAC75FDE}" destId="{470170D3-8708-424C-8A1E-E0E475BFF0E5}" srcOrd="1" destOrd="0" presId="urn:microsoft.com/office/officeart/2005/8/layout/vList3"/>
    <dgm:cxn modelId="{0480B428-079B-D94F-8E3F-033D8CB868AE}" type="presParOf" srcId="{230B733D-DDBF-49E0-8521-26E0EAC75FDE}" destId="{6731FB4F-8867-49A4-8916-74671035F35C}" srcOrd="2" destOrd="0" presId="urn:microsoft.com/office/officeart/2005/8/layout/vList3"/>
    <dgm:cxn modelId="{D5729110-D911-9348-BAA0-E31547B46E63}" type="presParOf" srcId="{6731FB4F-8867-49A4-8916-74671035F35C}" destId="{18A11D58-6496-48E0-BA4E-2FA4C39CCBE2}" srcOrd="0" destOrd="0" presId="urn:microsoft.com/office/officeart/2005/8/layout/vList3"/>
    <dgm:cxn modelId="{C648368F-F9B1-054A-ABC2-4207A30966D1}" type="presParOf" srcId="{6731FB4F-8867-49A4-8916-74671035F35C}" destId="{B0F53A9E-DA6C-4484-8F64-34FF536FC242}" srcOrd="1" destOrd="0" presId="urn:microsoft.com/office/officeart/2005/8/layout/vList3"/>
    <dgm:cxn modelId="{7B1268F0-6C32-D743-A5E1-FFC0B4DCAD4B}" type="presParOf" srcId="{230B733D-DDBF-49E0-8521-26E0EAC75FDE}" destId="{C3C60540-E3AE-487C-8708-16B152A19F6D}" srcOrd="3" destOrd="0" presId="urn:microsoft.com/office/officeart/2005/8/layout/vList3"/>
    <dgm:cxn modelId="{2B489704-765C-0147-AAB8-D72CB234F13B}" type="presParOf" srcId="{230B733D-DDBF-49E0-8521-26E0EAC75FDE}" destId="{0690B76C-D7BF-4643-9D57-309786E9FC28}" srcOrd="4" destOrd="0" presId="urn:microsoft.com/office/officeart/2005/8/layout/vList3"/>
    <dgm:cxn modelId="{CE5C23C9-673F-1E4D-9E55-1F129A5AFCA2}" type="presParOf" srcId="{0690B76C-D7BF-4643-9D57-309786E9FC28}" destId="{6DE02BCA-B1BD-4023-BC29-E8B664BCBF1A}" srcOrd="0" destOrd="0" presId="urn:microsoft.com/office/officeart/2005/8/layout/vList3"/>
    <dgm:cxn modelId="{191A60FD-C363-A545-B9EC-B4888F5778B6}" type="presParOf" srcId="{0690B76C-D7BF-4643-9D57-309786E9FC28}" destId="{6F76432B-43AC-442D-A9DB-1D153885FCF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247BE-BC25-4721-A310-78E5C8330F0A}">
      <dsp:nvSpPr>
        <dsp:cNvPr id="0" name=""/>
        <dsp:cNvSpPr/>
      </dsp:nvSpPr>
      <dsp:spPr>
        <a:xfrm rot="10800000">
          <a:off x="1017115" y="1213"/>
          <a:ext cx="3112545" cy="93251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1214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Ashfaq Ali Shafin</a:t>
          </a:r>
          <a:br>
            <a:rPr lang="en-US" sz="2200" kern="1200" dirty="0"/>
          </a:br>
          <a:r>
            <a:rPr lang="en-US" sz="2200" kern="1200" dirty="0" smtClean="0"/>
            <a:t>ID: </a:t>
          </a:r>
          <a:r>
            <a:rPr lang="en-US" sz="2200" kern="1200" dirty="0"/>
            <a:t>14.01.04.111</a:t>
          </a:r>
        </a:p>
      </dsp:txBody>
      <dsp:txXfrm rot="10800000">
        <a:off x="1250244" y="1213"/>
        <a:ext cx="2879416" cy="932515"/>
      </dsp:txXfrm>
    </dsp:sp>
    <dsp:sp modelId="{8E31F2EA-A3BC-4D2D-A18F-06E0BFC445CD}">
      <dsp:nvSpPr>
        <dsp:cNvPr id="0" name=""/>
        <dsp:cNvSpPr/>
      </dsp:nvSpPr>
      <dsp:spPr>
        <a:xfrm>
          <a:off x="550858" y="1213"/>
          <a:ext cx="932515" cy="93251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F53A9E-DA6C-4484-8F64-34FF536FC242}">
      <dsp:nvSpPr>
        <dsp:cNvPr id="0" name=""/>
        <dsp:cNvSpPr/>
      </dsp:nvSpPr>
      <dsp:spPr>
        <a:xfrm rot="10800000">
          <a:off x="1017115" y="1212092"/>
          <a:ext cx="3112545" cy="93251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1214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Irtiza</a:t>
          </a:r>
          <a:r>
            <a:rPr lang="en-US" sz="2200" kern="1200" dirty="0"/>
            <a:t> </a:t>
          </a:r>
          <a:r>
            <a:rPr lang="en-US" sz="2200" kern="1200" dirty="0" err="1"/>
            <a:t>Abir</a:t>
          </a:r>
          <a:r>
            <a:rPr lang="en-US" sz="2200" kern="1200" dirty="0"/>
            <a:t/>
          </a:r>
          <a:br>
            <a:rPr lang="en-US" sz="2200" kern="1200" dirty="0"/>
          </a:br>
          <a:r>
            <a:rPr lang="en-US" sz="2200" kern="1200" dirty="0" smtClean="0"/>
            <a:t>ID: </a:t>
          </a:r>
          <a:r>
            <a:rPr lang="en-US" sz="2200" kern="1200" dirty="0"/>
            <a:t>14.01.04.122</a:t>
          </a:r>
        </a:p>
      </dsp:txBody>
      <dsp:txXfrm rot="10800000">
        <a:off x="1250244" y="1212092"/>
        <a:ext cx="2879416" cy="932515"/>
      </dsp:txXfrm>
    </dsp:sp>
    <dsp:sp modelId="{18A11D58-6496-48E0-BA4E-2FA4C39CCBE2}">
      <dsp:nvSpPr>
        <dsp:cNvPr id="0" name=""/>
        <dsp:cNvSpPr/>
      </dsp:nvSpPr>
      <dsp:spPr>
        <a:xfrm>
          <a:off x="550858" y="1212092"/>
          <a:ext cx="932515" cy="93251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F76432B-43AC-442D-A9DB-1D153885FCF6}">
      <dsp:nvSpPr>
        <dsp:cNvPr id="0" name=""/>
        <dsp:cNvSpPr/>
      </dsp:nvSpPr>
      <dsp:spPr>
        <a:xfrm rot="10800000">
          <a:off x="1017115" y="2422970"/>
          <a:ext cx="3112545" cy="93251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1214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AbID</a:t>
          </a:r>
          <a:r>
            <a:rPr lang="en-US" sz="2200" kern="1200" dirty="0" smtClean="0"/>
            <a:t> </a:t>
          </a:r>
          <a:r>
            <a:rPr lang="en-US" sz="2200" kern="1200" dirty="0"/>
            <a:t>Hasan Prottoy</a:t>
          </a:r>
          <a:br>
            <a:rPr lang="en-US" sz="2200" kern="1200" dirty="0"/>
          </a:br>
          <a:r>
            <a:rPr lang="en-US" sz="2200" kern="1200" dirty="0" smtClean="0"/>
            <a:t>ID: </a:t>
          </a:r>
          <a:r>
            <a:rPr lang="en-US" sz="2200" kern="1200" dirty="0"/>
            <a:t>14.01.04.125</a:t>
          </a:r>
        </a:p>
      </dsp:txBody>
      <dsp:txXfrm rot="10800000">
        <a:off x="1250244" y="2422970"/>
        <a:ext cx="2879416" cy="932515"/>
      </dsp:txXfrm>
    </dsp:sp>
    <dsp:sp modelId="{6DE02BCA-B1BD-4023-BC29-E8B664BCBF1A}">
      <dsp:nvSpPr>
        <dsp:cNvPr id="0" name=""/>
        <dsp:cNvSpPr/>
      </dsp:nvSpPr>
      <dsp:spPr>
        <a:xfrm>
          <a:off x="550858" y="2422970"/>
          <a:ext cx="932515" cy="93251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7B041-2E47-3240-B47C-2E10367DE31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3F9FD-9C4E-CD4E-B9BA-15CF2B0F0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3F9FD-9C4E-CD4E-B9BA-15CF2B0F0A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0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4895" y="1"/>
            <a:ext cx="7317105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171" y="685802"/>
            <a:ext cx="3963432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171" y="5410200"/>
            <a:ext cx="3963432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8092" y="685800"/>
            <a:ext cx="1295738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171" y="685800"/>
            <a:ext cx="9476721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2" y="2590800"/>
            <a:ext cx="8231743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84" y="5410200"/>
            <a:ext cx="8233331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4150" y="685800"/>
            <a:ext cx="503051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321" y="685800"/>
            <a:ext cx="503050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001" y="685800"/>
            <a:ext cx="503051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4001" y="1676400"/>
            <a:ext cx="503051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3320" y="685800"/>
            <a:ext cx="503051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731" y="1676400"/>
            <a:ext cx="503051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2" y="685800"/>
            <a:ext cx="3963432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483" y="685800"/>
            <a:ext cx="6705917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171" y="5410200"/>
            <a:ext cx="3963432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2" y="685800"/>
            <a:ext cx="3963432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6483" y="685800"/>
            <a:ext cx="6707347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171" y="5410200"/>
            <a:ext cx="3963432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105400"/>
            <a:ext cx="1097423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150" y="685801"/>
            <a:ext cx="1028968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C8C8C"/>
                </a:solidFill>
              </a:defRPr>
            </a:lvl1pPr>
          </a:lstStyle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C8C8C"/>
                </a:solidFill>
              </a:defRPr>
            </a:lvl1pPr>
          </a:lstStyle>
          <a:p>
            <a:r>
              <a:rPr lang="en-US"/>
              <a:t>QUEST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C8C8C"/>
                </a:solidFill>
              </a:defRPr>
            </a:lvl1pPr>
          </a:lstStyle>
          <a:p>
            <a:fld id="{B32DEC5C-7076-8346-B055-449517664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-28794" y="26221"/>
            <a:ext cx="4824536" cy="2743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mbria" panose="02040503050406030204" pitchFamily="18" charset="0"/>
              </a:rPr>
              <a:t/>
            </a:r>
            <a:br>
              <a:rPr lang="en-US" sz="4000" dirty="0">
                <a:latin typeface="Cambria" panose="02040503050406030204" pitchFamily="18" charset="0"/>
              </a:rPr>
            </a:br>
            <a:r>
              <a:rPr lang="en-US" sz="4000" dirty="0">
                <a:latin typeface="Cambria" panose="02040503050406030204" pitchFamily="18" charset="0"/>
              </a:rPr>
              <a:t>SEBA ( </a:t>
            </a:r>
            <a:r>
              <a:rPr lang="en-US" sz="4000" dirty="0" err="1">
                <a:latin typeface="Cambria" panose="02040503050406030204" pitchFamily="18" charset="0"/>
              </a:rPr>
              <a:t>সেবা</a:t>
            </a:r>
            <a:r>
              <a:rPr lang="en-US" sz="4000" dirty="0">
                <a:latin typeface="Cambria" panose="02040503050406030204" pitchFamily="18" charset="0"/>
              </a:rPr>
              <a:t>)</a:t>
            </a:r>
            <a:br>
              <a:rPr lang="en-US" sz="4000" dirty="0">
                <a:latin typeface="Cambria" panose="02040503050406030204" pitchFamily="18" charset="0"/>
              </a:rPr>
            </a:br>
            <a:r>
              <a:rPr lang="en-US" sz="4000" dirty="0">
                <a:latin typeface="Cambria" panose="02040503050406030204" pitchFamily="18" charset="0"/>
              </a:rPr>
              <a:t>A NGO MANAGEMENT </a:t>
            </a:r>
            <a:r>
              <a:rPr lang="en-US" sz="4000" dirty="0" smtClean="0">
                <a:latin typeface="Cambria" panose="02040503050406030204" pitchFamily="18" charset="0"/>
              </a:rPr>
              <a:t>System</a:t>
            </a:r>
            <a:r>
              <a:rPr lang="en-US" sz="4000" dirty="0">
                <a:latin typeface="Cambria" panose="02040503050406030204" pitchFamily="18" charset="0"/>
              </a:rPr>
              <a:t/>
            </a:r>
            <a:br>
              <a:rPr lang="en-US" sz="4000" dirty="0">
                <a:latin typeface="Cambria" panose="02040503050406030204" pitchFamily="18" charset="0"/>
              </a:rPr>
            </a:br>
            <a:r>
              <a:rPr lang="en-US" sz="4000" dirty="0">
                <a:latin typeface="Cambria" panose="02040503050406030204" pitchFamily="18" charset="0"/>
              </a:rPr>
              <a:t/>
            </a:r>
            <a:br>
              <a:rPr lang="en-US" sz="4000" dirty="0">
                <a:latin typeface="Cambria" panose="02040503050406030204" pitchFamily="18" charset="0"/>
              </a:rPr>
            </a:br>
            <a:r>
              <a:rPr lang="en-US" sz="4000" dirty="0">
                <a:latin typeface="Cambria" panose="02040503050406030204" pitchFamily="18" charset="0"/>
              </a:rPr>
              <a:t>Presented by: Quest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795105"/>
              </p:ext>
            </p:extLst>
          </p:nvPr>
        </p:nvGraphicFramePr>
        <p:xfrm>
          <a:off x="43214" y="3212976"/>
          <a:ext cx="4680519" cy="335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1" y="5105400"/>
            <a:ext cx="10974230" cy="1066800"/>
          </a:xfrm>
        </p:spPr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Level- 0</a:t>
            </a:r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8490"/>
            <a:ext cx="10974230" cy="48858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31 December 2016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QUEST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pPr/>
              <a:t>10</a:t>
            </a:fld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DFD Level 1 </a:t>
            </a:r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4" y="177421"/>
            <a:ext cx="10533537" cy="50769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11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5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>
                <a:latin typeface="Cambria" panose="02040503050406030204" pitchFamily="18" charset="0"/>
              </a:rPr>
              <a:t>DFD Level 1 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1069"/>
            <a:ext cx="11072884" cy="50769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12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4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>
                <a:latin typeface="Cambria" panose="02040503050406030204" pitchFamily="18" charset="0"/>
              </a:rPr>
              <a:t>DFD Level 1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307"/>
            <a:ext cx="10974229" cy="49950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13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06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>
                <a:latin typeface="Cambria" panose="02040503050406030204" pitchFamily="18" charset="0"/>
              </a:rPr>
              <a:t>DFD Level 1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2955"/>
            <a:ext cx="10974230" cy="46038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14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150" y="0"/>
            <a:ext cx="10289680" cy="4876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SG" sz="6600" dirty="0" smtClean="0">
              <a:latin typeface="Cambria" panose="02040503050406030204" pitchFamily="18" charset="0"/>
            </a:endParaRPr>
          </a:p>
          <a:p>
            <a:pPr marL="0" indent="0" algn="ctr">
              <a:buNone/>
            </a:pPr>
            <a:endParaRPr lang="en-SG" sz="6600" dirty="0" smtClean="0">
              <a:latin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SG" sz="66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Use Case Modelling</a:t>
            </a:r>
            <a:endParaRPr lang="en-SG" sz="66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15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 Actor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G" dirty="0" smtClean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SG" dirty="0" smtClean="0">
                <a:latin typeface="Cambria" panose="02040503050406030204" pitchFamily="18" charset="0"/>
              </a:rPr>
              <a:t>Visitor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smtClean="0">
                <a:latin typeface="Cambria" panose="02040503050406030204" pitchFamily="18" charset="0"/>
              </a:rPr>
              <a:t>Donor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smtClean="0">
                <a:latin typeface="Cambria" panose="02040503050406030204" pitchFamily="18" charset="0"/>
              </a:rPr>
              <a:t>Admin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smtClean="0">
                <a:latin typeface="Cambria" panose="02040503050406030204" pitchFamily="18" charset="0"/>
              </a:rPr>
              <a:t>Employee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 smtClean="0">
                <a:latin typeface="Cambria" panose="02040503050406030204" pitchFamily="18" charset="0"/>
              </a:rPr>
              <a:t>Customer</a:t>
            </a:r>
          </a:p>
          <a:p>
            <a:pPr marL="514350" indent="-514350">
              <a:buFont typeface="+mj-lt"/>
              <a:buAutoNum type="arabicPeriod"/>
            </a:pP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16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0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18160"/>
            <a:ext cx="10974230" cy="754039"/>
          </a:xfrm>
        </p:spPr>
        <p:txBody>
          <a:bodyPr/>
          <a:lstStyle/>
          <a:p>
            <a:pPr algn="ctr"/>
            <a:r>
              <a:rPr lang="en-SG" dirty="0" smtClean="0"/>
              <a:t>Use Case: NGO Management </a:t>
            </a:r>
            <a:r>
              <a:rPr lang="en-SG" dirty="0" smtClean="0"/>
              <a:t>System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49070"/>
            <a:ext cx="11195713" cy="5169090"/>
          </a:xfrm>
        </p:spPr>
      </p:pic>
    </p:spTree>
    <p:extLst>
      <p:ext uri="{BB962C8B-B14F-4D97-AF65-F5344CB8AC3E}">
        <p14:creationId xmlns:p14="http://schemas.microsoft.com/office/powerpoint/2010/main" val="10810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/>
              <a:t>Use Case Modelling (Visitor)</a:t>
            </a:r>
            <a:endParaRPr lang="en-S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680" y="1471800"/>
            <a:ext cx="9210440" cy="2619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Browse Website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G" b="1" dirty="0" smtClean="0">
                <a:latin typeface="Cambria" panose="02040503050406030204" pitchFamily="18" charset="0"/>
              </a:rPr>
              <a:t>Use Case: Browse Website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Actor: Visitor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Pre-Condition: Active Server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Primary </a:t>
            </a:r>
            <a:r>
              <a:rPr lang="en-SG" dirty="0" smtClean="0">
                <a:latin typeface="Cambria" panose="02040503050406030204" pitchFamily="18" charset="0"/>
              </a:rPr>
              <a:t>Path: </a:t>
            </a:r>
            <a:r>
              <a:rPr lang="en-SG" dirty="0" smtClean="0">
                <a:latin typeface="Cambria" panose="02040503050406030204" pitchFamily="18" charset="0"/>
              </a:rPr>
              <a:t>Type Web Address, Click Enter Button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Alternate </a:t>
            </a:r>
            <a:r>
              <a:rPr lang="en-SG" dirty="0" smtClean="0">
                <a:latin typeface="Cambria" panose="02040503050406030204" pitchFamily="18" charset="0"/>
              </a:rPr>
              <a:t>Path: </a:t>
            </a:r>
            <a:r>
              <a:rPr lang="en-SG" dirty="0" smtClean="0">
                <a:latin typeface="Cambria" panose="02040503050406030204" pitchFamily="18" charset="0"/>
              </a:rPr>
              <a:t>Wrong Web Address</a:t>
            </a:r>
          </a:p>
          <a:p>
            <a:endParaRPr lang="en-SG" dirty="0" smtClean="0"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19</a:t>
            </a:fld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59" y="1078173"/>
            <a:ext cx="4693468" cy="3798627"/>
          </a:xfrm>
        </p:spPr>
      </p:pic>
    </p:spTree>
    <p:extLst>
      <p:ext uri="{BB962C8B-B14F-4D97-AF65-F5344CB8AC3E}">
        <p14:creationId xmlns:p14="http://schemas.microsoft.com/office/powerpoint/2010/main" val="34028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5400" dirty="0" smtClean="0">
                <a:latin typeface="Cambria" panose="02040503050406030204" pitchFamily="18" charset="0"/>
              </a:rPr>
              <a:t>Topic</a:t>
            </a:r>
            <a:endParaRPr lang="en-SG" sz="54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sz="4800" dirty="0" smtClean="0">
              <a:solidFill>
                <a:schemeClr val="accent2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SG" sz="4800" dirty="0" smtClean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Data Flow Diagram  </a:t>
            </a:r>
          </a:p>
          <a:p>
            <a:endParaRPr lang="en-SG" sz="4800" dirty="0" smtClean="0">
              <a:solidFill>
                <a:schemeClr val="accent2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SG" sz="4800" dirty="0" smtClean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Use Case Modelling</a:t>
            </a:r>
            <a:endParaRPr lang="en-SG" sz="4800" dirty="0">
              <a:solidFill>
                <a:schemeClr val="accent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1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 Modelling (Donor)</a:t>
            </a:r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424" y="853425"/>
            <a:ext cx="9506582" cy="38557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20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Donor Login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4150" y="464024"/>
            <a:ext cx="5030510" cy="4412776"/>
          </a:xfrm>
        </p:spPr>
        <p:txBody>
          <a:bodyPr/>
          <a:lstStyle/>
          <a:p>
            <a:r>
              <a:rPr lang="en-SG" b="1" dirty="0" smtClean="0">
                <a:latin typeface="Cambria" panose="02040503050406030204" pitchFamily="18" charset="0"/>
              </a:rPr>
              <a:t>Use Case: Donor Login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Actor: </a:t>
            </a:r>
            <a:r>
              <a:rPr lang="en-SG" dirty="0" smtClean="0">
                <a:latin typeface="Cambria" panose="02040503050406030204" pitchFamily="18" charset="0"/>
              </a:rPr>
              <a:t>System</a:t>
            </a:r>
            <a:endParaRPr lang="en-SG" dirty="0" smtClean="0">
              <a:latin typeface="Cambria" panose="02040503050406030204" pitchFamily="18" charset="0"/>
            </a:endParaRPr>
          </a:p>
          <a:p>
            <a:r>
              <a:rPr lang="en-SG" dirty="0" smtClean="0">
                <a:latin typeface="Cambria" panose="02040503050406030204" pitchFamily="18" charset="0"/>
              </a:rPr>
              <a:t>Pre-Condition: </a:t>
            </a:r>
            <a:r>
              <a:rPr lang="en-SG" dirty="0" smtClean="0">
                <a:latin typeface="Cambria" panose="02040503050406030204" pitchFamily="18" charset="0"/>
              </a:rPr>
              <a:t>None</a:t>
            </a:r>
            <a:endParaRPr lang="en-SG" dirty="0" smtClean="0">
              <a:latin typeface="Cambria" panose="02040503050406030204" pitchFamily="18" charset="0"/>
            </a:endParaRPr>
          </a:p>
          <a:p>
            <a:r>
              <a:rPr lang="en-SG" dirty="0" smtClean="0">
                <a:latin typeface="Cambria" panose="02040503050406030204" pitchFamily="18" charset="0"/>
              </a:rPr>
              <a:t>Primary </a:t>
            </a:r>
            <a:r>
              <a:rPr lang="en-SG" dirty="0" smtClean="0">
                <a:latin typeface="Cambria" panose="02040503050406030204" pitchFamily="18" charset="0"/>
              </a:rPr>
              <a:t>Path: </a:t>
            </a:r>
            <a:r>
              <a:rPr lang="en-SG" dirty="0" smtClean="0">
                <a:latin typeface="Cambria" panose="02040503050406030204" pitchFamily="18" charset="0"/>
              </a:rPr>
              <a:t>Insert Donor </a:t>
            </a:r>
            <a:r>
              <a:rPr lang="en-SG" dirty="0" smtClean="0">
                <a:latin typeface="Cambria" panose="02040503050406030204" pitchFamily="18" charset="0"/>
              </a:rPr>
              <a:t>ID, </a:t>
            </a:r>
            <a:r>
              <a:rPr lang="en-SG" dirty="0" smtClean="0">
                <a:latin typeface="Cambria" panose="02040503050406030204" pitchFamily="18" charset="0"/>
              </a:rPr>
              <a:t>Insert Password, Click Login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Alternate </a:t>
            </a:r>
            <a:r>
              <a:rPr lang="en-SG" dirty="0" smtClean="0">
                <a:latin typeface="Cambria" panose="02040503050406030204" pitchFamily="18" charset="0"/>
              </a:rPr>
              <a:t>Path: </a:t>
            </a:r>
            <a:r>
              <a:rPr lang="en-SG" dirty="0" smtClean="0">
                <a:latin typeface="Cambria" panose="02040503050406030204" pitchFamily="18" charset="0"/>
              </a:rPr>
              <a:t>Wrong Donor </a:t>
            </a:r>
            <a:r>
              <a:rPr lang="en-SG" dirty="0" smtClean="0">
                <a:latin typeface="Cambria" panose="02040503050406030204" pitchFamily="18" charset="0"/>
              </a:rPr>
              <a:t>ID, </a:t>
            </a:r>
            <a:r>
              <a:rPr lang="en-SG" dirty="0" smtClean="0">
                <a:latin typeface="Cambria" panose="02040503050406030204" pitchFamily="18" charset="0"/>
              </a:rPr>
              <a:t>Wrong Password</a:t>
            </a:r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33" y="464024"/>
            <a:ext cx="4458322" cy="42308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21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Donate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4150" y="245660"/>
            <a:ext cx="5030510" cy="4631140"/>
          </a:xfrm>
        </p:spPr>
        <p:txBody>
          <a:bodyPr>
            <a:normAutofit/>
          </a:bodyPr>
          <a:lstStyle/>
          <a:p>
            <a:r>
              <a:rPr lang="en-SG" b="1" dirty="0" smtClean="0">
                <a:latin typeface="Cambria" panose="02040503050406030204" pitchFamily="18" charset="0"/>
              </a:rPr>
              <a:t>Use Case: Donate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Actor: Donor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Pre-Condition: Donor Login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Primary </a:t>
            </a:r>
            <a:r>
              <a:rPr lang="en-SG" dirty="0" smtClean="0">
                <a:latin typeface="Cambria" panose="02040503050406030204" pitchFamily="18" charset="0"/>
              </a:rPr>
              <a:t>Path: </a:t>
            </a:r>
            <a:r>
              <a:rPr lang="en-SG" dirty="0" smtClean="0">
                <a:latin typeface="Cambria" panose="02040503050406030204" pitchFamily="18" charset="0"/>
              </a:rPr>
              <a:t>Writing the amount to be donated, Select Project, Select Method, Click “Donate” Button</a:t>
            </a:r>
          </a:p>
          <a:p>
            <a:r>
              <a:rPr lang="en-SG" dirty="0" smtClean="0">
                <a:latin typeface="Cambria" panose="02040503050406030204" pitchFamily="18" charset="0"/>
              </a:rPr>
              <a:t>Alternate </a:t>
            </a:r>
            <a:r>
              <a:rPr lang="en-SG" dirty="0" smtClean="0">
                <a:latin typeface="Cambria" panose="02040503050406030204" pitchFamily="18" charset="0"/>
              </a:rPr>
              <a:t>Path: </a:t>
            </a:r>
            <a:r>
              <a:rPr lang="en-SG" dirty="0" smtClean="0">
                <a:latin typeface="Cambria" panose="02040503050406030204" pitchFamily="18" charset="0"/>
              </a:rPr>
              <a:t>Wrong Amount, Wrong Project </a:t>
            </a:r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95" y="245661"/>
            <a:ext cx="4879231" cy="46311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22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2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 Modelling (Admin)</a:t>
            </a:r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8980"/>
            <a:ext cx="10974230" cy="489578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23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1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Admin Login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922" y="95534"/>
            <a:ext cx="5546738" cy="5153360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</a:t>
            </a:r>
            <a:r>
              <a:rPr lang="en-US" b="1" dirty="0" smtClean="0">
                <a:latin typeface="Cambria" panose="02040503050406030204" pitchFamily="18" charset="0"/>
              </a:rPr>
              <a:t>Admin </a:t>
            </a:r>
            <a:r>
              <a:rPr lang="en-US" b="1" dirty="0">
                <a:latin typeface="Cambria" panose="02040503050406030204" pitchFamily="18" charset="0"/>
              </a:rPr>
              <a:t>login</a:t>
            </a:r>
            <a:endParaRPr lang="en-SG" b="1" dirty="0">
              <a:latin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AU" dirty="0">
                <a:latin typeface="Cambria" panose="02040503050406030204" pitchFamily="18" charset="0"/>
              </a:rPr>
              <a:t>Actor : </a:t>
            </a:r>
            <a:r>
              <a:rPr lang="en-AU" dirty="0" smtClean="0">
                <a:latin typeface="Cambria" panose="02040503050406030204" pitchFamily="18" charset="0"/>
              </a:rPr>
              <a:t>System</a:t>
            </a:r>
            <a:r>
              <a:rPr lang="en-AU" dirty="0" smtClean="0">
                <a:latin typeface="Cambria" panose="02040503050406030204" pitchFamily="18" charset="0"/>
              </a:rPr>
              <a:t> </a:t>
            </a:r>
            <a:endParaRPr lang="en-SG" dirty="0">
              <a:latin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AU" dirty="0" smtClean="0">
                <a:latin typeface="Cambria" panose="02040503050406030204" pitchFamily="18" charset="0"/>
              </a:rPr>
              <a:t>Pre-Condition </a:t>
            </a:r>
            <a:r>
              <a:rPr lang="en-AU" dirty="0">
                <a:latin typeface="Cambria" panose="02040503050406030204" pitchFamily="18" charset="0"/>
              </a:rPr>
              <a:t>: </a:t>
            </a:r>
            <a:r>
              <a:rPr lang="en-AU" dirty="0" smtClean="0">
                <a:latin typeface="Cambria" panose="02040503050406030204" pitchFamily="18" charset="0"/>
              </a:rPr>
              <a:t>None </a:t>
            </a:r>
            <a:endParaRPr lang="en-SG" dirty="0">
              <a:latin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AU" dirty="0">
                <a:latin typeface="Cambria" panose="02040503050406030204" pitchFamily="18" charset="0"/>
              </a:rPr>
              <a:t>Primary </a:t>
            </a:r>
            <a:r>
              <a:rPr lang="en-AU" dirty="0" smtClean="0">
                <a:latin typeface="Cambria" panose="02040503050406030204" pitchFamily="18" charset="0"/>
              </a:rPr>
              <a:t>Path </a:t>
            </a:r>
            <a:r>
              <a:rPr lang="en-AU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AU" dirty="0">
                <a:latin typeface="Cambria" panose="02040503050406030204" pitchFamily="18" charset="0"/>
              </a:rPr>
              <a:t>	i) </a:t>
            </a:r>
            <a:r>
              <a:rPr lang="en-AU" dirty="0" smtClean="0">
                <a:latin typeface="Cambria" panose="02040503050406030204" pitchFamily="18" charset="0"/>
              </a:rPr>
              <a:t>Enter  </a:t>
            </a:r>
            <a:r>
              <a:rPr lang="en-AU" dirty="0" smtClean="0">
                <a:latin typeface="Cambria" panose="02040503050406030204" pitchFamily="18" charset="0"/>
              </a:rPr>
              <a:t>Admin </a:t>
            </a:r>
            <a:r>
              <a:rPr lang="en-AU" dirty="0" smtClean="0">
                <a:latin typeface="Cambria" panose="02040503050406030204" pitchFamily="18" charset="0"/>
              </a:rPr>
              <a:t>ID</a:t>
            </a:r>
            <a:r>
              <a:rPr lang="en-AU" dirty="0" smtClean="0">
                <a:latin typeface="Cambria" panose="02040503050406030204" pitchFamily="18" charset="0"/>
              </a:rPr>
              <a:t> 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AU" dirty="0">
                <a:latin typeface="Cambria" panose="02040503050406030204" pitchFamily="18" charset="0"/>
              </a:rPr>
              <a:t>	</a:t>
            </a:r>
            <a:r>
              <a:rPr lang="en-AU" dirty="0" smtClean="0">
                <a:latin typeface="Cambria" panose="02040503050406030204" pitchFamily="18" charset="0"/>
              </a:rPr>
              <a:t>ii)Enter </a:t>
            </a:r>
            <a:r>
              <a:rPr lang="en-AU" dirty="0">
                <a:latin typeface="Cambria" panose="02040503050406030204" pitchFamily="18" charset="0"/>
              </a:rPr>
              <a:t>P</a:t>
            </a:r>
            <a:r>
              <a:rPr lang="en-AU" dirty="0" smtClean="0">
                <a:latin typeface="Cambria" panose="02040503050406030204" pitchFamily="18" charset="0"/>
              </a:rPr>
              <a:t>assword 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AU" dirty="0">
                <a:latin typeface="Cambria" panose="02040503050406030204" pitchFamily="18" charset="0"/>
              </a:rPr>
              <a:t>	iii) </a:t>
            </a:r>
            <a:r>
              <a:rPr lang="en-AU" dirty="0" smtClean="0">
                <a:latin typeface="Cambria" panose="02040503050406030204" pitchFamily="18" charset="0"/>
              </a:rPr>
              <a:t>Click “Login</a:t>
            </a:r>
            <a:r>
              <a:rPr lang="en-AU" dirty="0">
                <a:latin typeface="Cambria" panose="02040503050406030204" pitchFamily="18" charset="0"/>
              </a:rPr>
              <a:t>”</a:t>
            </a:r>
            <a:endParaRPr lang="en-SG" dirty="0">
              <a:latin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AU" dirty="0">
                <a:latin typeface="Cambria" panose="02040503050406030204" pitchFamily="18" charset="0"/>
              </a:rPr>
              <a:t>Alternate </a:t>
            </a:r>
            <a:r>
              <a:rPr lang="en-AU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AU" dirty="0">
                <a:latin typeface="Cambria" panose="02040503050406030204" pitchFamily="18" charset="0"/>
              </a:rPr>
              <a:t>i) </a:t>
            </a:r>
            <a:r>
              <a:rPr lang="en-AU" dirty="0">
                <a:latin typeface="Cambria" panose="02040503050406030204" pitchFamily="18" charset="0"/>
              </a:rPr>
              <a:t>W</a:t>
            </a:r>
            <a:r>
              <a:rPr lang="en-AU" dirty="0" smtClean="0">
                <a:latin typeface="Cambria" panose="02040503050406030204" pitchFamily="18" charset="0"/>
              </a:rPr>
              <a:t>rong </a:t>
            </a:r>
            <a:r>
              <a:rPr lang="en-AU" dirty="0" smtClean="0">
                <a:latin typeface="Cambria" panose="02040503050406030204" pitchFamily="18" charset="0"/>
              </a:rPr>
              <a:t>ID</a:t>
            </a:r>
            <a:r>
              <a:rPr lang="en-AU" dirty="0" smtClean="0">
                <a:latin typeface="Cambria" panose="02040503050406030204" pitchFamily="18" charset="0"/>
              </a:rPr>
              <a:t> </a:t>
            </a:r>
            <a:r>
              <a:rPr lang="en-AU" dirty="0">
                <a:latin typeface="Cambria" panose="02040503050406030204" pitchFamily="18" charset="0"/>
              </a:rPr>
              <a:t/>
            </a:r>
            <a:br>
              <a:rPr lang="en-AU" dirty="0">
                <a:latin typeface="Cambria" panose="02040503050406030204" pitchFamily="18" charset="0"/>
              </a:rPr>
            </a:br>
            <a:r>
              <a:rPr lang="en-AU" dirty="0">
                <a:latin typeface="Cambria" panose="02040503050406030204" pitchFamily="18" charset="0"/>
              </a:rPr>
              <a:t>	ii) </a:t>
            </a:r>
            <a:r>
              <a:rPr lang="en-AU" dirty="0" smtClean="0">
                <a:latin typeface="Cambria" panose="02040503050406030204" pitchFamily="18" charset="0"/>
              </a:rPr>
              <a:t>Wrong </a:t>
            </a:r>
            <a:r>
              <a:rPr lang="en-AU" dirty="0">
                <a:latin typeface="Cambria" panose="02040503050406030204" pitchFamily="18" charset="0"/>
              </a:rPr>
              <a:t>P</a:t>
            </a:r>
            <a:r>
              <a:rPr lang="en-AU" dirty="0" smtClean="0">
                <a:latin typeface="Cambria" panose="02040503050406030204" pitchFamily="18" charset="0"/>
              </a:rPr>
              <a:t>assword</a:t>
            </a:r>
            <a:endParaRPr lang="en-SG" dirty="0">
              <a:latin typeface="Cambria" panose="02040503050406030204" pitchFamily="18" charset="0"/>
            </a:endParaRPr>
          </a:p>
          <a:p>
            <a:pPr>
              <a:lnSpc>
                <a:spcPct val="120000"/>
              </a:lnSpc>
            </a:pPr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60" y="791570"/>
            <a:ext cx="5259169" cy="431383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24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05400"/>
            <a:ext cx="10974230" cy="1066800"/>
          </a:xfrm>
        </p:spPr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Admin View Content 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3457" y="177421"/>
            <a:ext cx="5451203" cy="469937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</a:t>
            </a:r>
            <a:r>
              <a:rPr lang="en-US" b="1" dirty="0" smtClean="0">
                <a:latin typeface="Cambria" panose="02040503050406030204" pitchFamily="18" charset="0"/>
              </a:rPr>
              <a:t>View </a:t>
            </a:r>
            <a:r>
              <a:rPr lang="en-US" b="1" dirty="0">
                <a:latin typeface="Cambria" panose="02040503050406030204" pitchFamily="18" charset="0"/>
              </a:rPr>
              <a:t>C</a:t>
            </a:r>
            <a:r>
              <a:rPr lang="en-US" b="1" dirty="0" smtClean="0">
                <a:latin typeface="Cambria" panose="02040503050406030204" pitchFamily="18" charset="0"/>
              </a:rPr>
              <a:t>ontent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</a:t>
            </a:r>
            <a:r>
              <a:rPr lang="en-US" dirty="0" smtClean="0">
                <a:latin typeface="Cambria" panose="02040503050406030204" pitchFamily="18" charset="0"/>
              </a:rPr>
              <a:t>Admin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</a:t>
            </a:r>
            <a:r>
              <a:rPr lang="en-US" dirty="0" smtClean="0">
                <a:latin typeface="Cambria" panose="02040503050406030204" pitchFamily="18" charset="0"/>
              </a:rPr>
              <a:t>Login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</a:t>
            </a:r>
            <a:r>
              <a:rPr lang="en-US" dirty="0">
                <a:latin typeface="Cambria" panose="02040503050406030204" pitchFamily="18" charset="0"/>
              </a:rPr>
              <a:t>) S</a:t>
            </a:r>
            <a:r>
              <a:rPr lang="en-US" dirty="0" smtClean="0">
                <a:latin typeface="Cambria" panose="02040503050406030204" pitchFamily="18" charset="0"/>
              </a:rPr>
              <a:t>elect </a:t>
            </a:r>
            <a:r>
              <a:rPr lang="en-US" dirty="0">
                <a:latin typeface="Cambria" panose="02040503050406030204" pitchFamily="18" charset="0"/>
              </a:rPr>
              <a:t>P</a:t>
            </a:r>
            <a:r>
              <a:rPr lang="en-US" dirty="0" smtClean="0">
                <a:latin typeface="Cambria" panose="02040503050406030204" pitchFamily="18" charset="0"/>
              </a:rPr>
              <a:t>rogram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Select Project 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Click </a:t>
            </a:r>
            <a:r>
              <a:rPr lang="en-US" dirty="0" smtClean="0">
                <a:latin typeface="Cambria" panose="02040503050406030204" pitchFamily="18" charset="0"/>
              </a:rPr>
              <a:t>“View</a:t>
            </a:r>
            <a:r>
              <a:rPr lang="en-US" dirty="0">
                <a:latin typeface="Cambria" panose="02040503050406030204" pitchFamily="18" charset="0"/>
              </a:rPr>
              <a:t>”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</a:t>
            </a:r>
            <a:r>
              <a:rPr lang="en-US" dirty="0" smtClean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Cambria" panose="02040503050406030204" pitchFamily="18" charset="0"/>
              </a:rPr>
              <a:t>	i) Wrong Program</a:t>
            </a:r>
            <a:r>
              <a:rPr lang="en-US" dirty="0">
                <a:latin typeface="Cambria" panose="020405030504060302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 smtClean="0">
                <a:latin typeface="Cambria" panose="02040503050406030204" pitchFamily="18" charset="0"/>
              </a:rPr>
              <a:t>	ii) Project not Available </a:t>
            </a:r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60" y="436728"/>
            <a:ext cx="4996911" cy="46686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</p:spPr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</p:spPr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25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2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Admin Add Content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1570" y="204716"/>
            <a:ext cx="5533090" cy="467208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Case: Add Content 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Actor </a:t>
            </a:r>
            <a:r>
              <a:rPr lang="en-US" dirty="0">
                <a:latin typeface="Cambria" panose="02040503050406030204" pitchFamily="18" charset="0"/>
              </a:rPr>
              <a:t>: </a:t>
            </a:r>
            <a:r>
              <a:rPr lang="en-US" dirty="0" smtClean="0">
                <a:latin typeface="Cambria" panose="02040503050406030204" pitchFamily="18" charset="0"/>
              </a:rPr>
              <a:t>Admin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</a:t>
            </a:r>
            <a:r>
              <a:rPr lang="en-US" dirty="0" smtClean="0">
                <a:latin typeface="Cambria" panose="02040503050406030204" pitchFamily="18" charset="0"/>
              </a:rPr>
              <a:t>Login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Enter Program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Enter Project 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Click “Add </a:t>
            </a:r>
            <a:r>
              <a:rPr lang="en-US" dirty="0">
                <a:latin typeface="Cambria" panose="02040503050406030204" pitchFamily="18" charset="0"/>
              </a:rPr>
              <a:t>C</a:t>
            </a:r>
            <a:r>
              <a:rPr lang="en-US" dirty="0" smtClean="0">
                <a:latin typeface="Cambria" panose="02040503050406030204" pitchFamily="18" charset="0"/>
              </a:rPr>
              <a:t>ontent</a:t>
            </a:r>
            <a:r>
              <a:rPr lang="en-US" dirty="0">
                <a:latin typeface="Cambria" panose="02040503050406030204" pitchFamily="18" charset="0"/>
              </a:rPr>
              <a:t>”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Program &amp; Project already 	saved</a:t>
            </a:r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80" y="750627"/>
            <a:ext cx="5012229" cy="412617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26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91752"/>
            <a:ext cx="10974230" cy="1066800"/>
          </a:xfrm>
        </p:spPr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Admin Delete Content 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86603"/>
            <a:ext cx="5715060" cy="457654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</a:t>
            </a:r>
            <a:r>
              <a:rPr lang="en-US" b="1" dirty="0" smtClean="0">
                <a:latin typeface="Cambria" panose="02040503050406030204" pitchFamily="18" charset="0"/>
              </a:rPr>
              <a:t>Delete </a:t>
            </a:r>
            <a:r>
              <a:rPr lang="en-US" b="1" dirty="0">
                <a:latin typeface="Cambria" panose="02040503050406030204" pitchFamily="18" charset="0"/>
              </a:rPr>
              <a:t>C</a:t>
            </a:r>
            <a:r>
              <a:rPr lang="en-US" b="1" dirty="0" smtClean="0">
                <a:latin typeface="Cambria" panose="02040503050406030204" pitchFamily="18" charset="0"/>
              </a:rPr>
              <a:t>ontent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</a:t>
            </a:r>
            <a:r>
              <a:rPr lang="en-US" dirty="0" smtClean="0">
                <a:latin typeface="Cambria" panose="02040503050406030204" pitchFamily="18" charset="0"/>
              </a:rPr>
              <a:t>Admin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</a:t>
            </a:r>
            <a:r>
              <a:rPr lang="en-US" dirty="0" smtClean="0">
                <a:latin typeface="Cambria" panose="02040503050406030204" pitchFamily="18" charset="0"/>
              </a:rPr>
              <a:t>Login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Select </a:t>
            </a:r>
            <a:r>
              <a:rPr lang="en-SG" dirty="0" smtClean="0">
                <a:latin typeface="Cambria" panose="02040503050406030204" pitchFamily="18" charset="0"/>
              </a:rPr>
              <a:t>Program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Select Project 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Click “Delete </a:t>
            </a:r>
            <a:r>
              <a:rPr lang="en-US" dirty="0">
                <a:latin typeface="Cambria" panose="02040503050406030204" pitchFamily="18" charset="0"/>
              </a:rPr>
              <a:t>C</a:t>
            </a:r>
            <a:r>
              <a:rPr lang="en-US" dirty="0" smtClean="0">
                <a:latin typeface="Cambria" panose="02040503050406030204" pitchFamily="18" charset="0"/>
              </a:rPr>
              <a:t>ontent</a:t>
            </a:r>
            <a:r>
              <a:rPr lang="en-US" dirty="0">
                <a:latin typeface="Cambria" panose="02040503050406030204" pitchFamily="18" charset="0"/>
              </a:rPr>
              <a:t>”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Wrong Program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ii)Project Not Found </a:t>
            </a:r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60" y="464024"/>
            <a:ext cx="4973095" cy="439912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42704"/>
            <a:ext cx="2844800" cy="365125"/>
          </a:xfrm>
        </p:spPr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42704"/>
            <a:ext cx="3860800" cy="365125"/>
          </a:xfrm>
        </p:spPr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42704"/>
            <a:ext cx="2844800" cy="3651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27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6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Admin Modify Content 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922" y="327546"/>
            <a:ext cx="5546738" cy="4549254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</a:t>
            </a:r>
            <a:r>
              <a:rPr lang="en-US" b="1" dirty="0" smtClean="0">
                <a:latin typeface="Cambria" panose="02040503050406030204" pitchFamily="18" charset="0"/>
              </a:rPr>
              <a:t>Modify </a:t>
            </a:r>
            <a:r>
              <a:rPr lang="en-US" b="1" dirty="0">
                <a:latin typeface="Cambria" panose="02040503050406030204" pitchFamily="18" charset="0"/>
              </a:rPr>
              <a:t>C</a:t>
            </a:r>
            <a:r>
              <a:rPr lang="en-US" b="1" dirty="0" smtClean="0">
                <a:latin typeface="Cambria" panose="02040503050406030204" pitchFamily="18" charset="0"/>
              </a:rPr>
              <a:t>ontent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</a:t>
            </a:r>
            <a:r>
              <a:rPr lang="en-US" dirty="0" smtClean="0">
                <a:latin typeface="Cambria" panose="02040503050406030204" pitchFamily="18" charset="0"/>
              </a:rPr>
              <a:t>Admin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</a:t>
            </a:r>
            <a:r>
              <a:rPr lang="en-US" dirty="0" smtClean="0">
                <a:latin typeface="Cambria" panose="02040503050406030204" pitchFamily="18" charset="0"/>
              </a:rPr>
              <a:t>Login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US" dirty="0" smtClean="0">
                <a:latin typeface="Cambria" panose="02040503050406030204" pitchFamily="18" charset="0"/>
              </a:rPr>
              <a:t>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SG" dirty="0" smtClean="0">
                <a:latin typeface="Cambria" panose="02040503050406030204" pitchFamily="18" charset="0"/>
              </a:rPr>
              <a:t>Select Program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Select Project 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US" dirty="0" smtClean="0">
                <a:latin typeface="Cambria" panose="02040503050406030204" pitchFamily="18" charset="0"/>
              </a:rPr>
              <a:t>iii) Modify Program &amp; Modify Project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Click “Modify </a:t>
            </a:r>
            <a:r>
              <a:rPr lang="en-US" dirty="0">
                <a:latin typeface="Cambria" panose="02040503050406030204" pitchFamily="18" charset="0"/>
              </a:rPr>
              <a:t>C</a:t>
            </a:r>
            <a:r>
              <a:rPr lang="en-US" dirty="0" smtClean="0">
                <a:latin typeface="Cambria" panose="02040503050406030204" pitchFamily="18" charset="0"/>
              </a:rPr>
              <a:t>ontent</a:t>
            </a:r>
            <a:r>
              <a:rPr lang="en-US" dirty="0">
                <a:latin typeface="Cambria" panose="02040503050406030204" pitchFamily="18" charset="0"/>
              </a:rPr>
              <a:t>”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 smtClean="0">
                <a:latin typeface="Cambria" panose="02040503050406030204" pitchFamily="18" charset="0"/>
              </a:rPr>
              <a:t>Wrong Program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ii)Project Not Found </a:t>
            </a:r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28</a:t>
            </a:fld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27546"/>
            <a:ext cx="5030788" cy="4593702"/>
          </a:xfrm>
        </p:spPr>
      </p:pic>
    </p:spTree>
    <p:extLst>
      <p:ext uri="{BB962C8B-B14F-4D97-AF65-F5344CB8AC3E}">
        <p14:creationId xmlns:p14="http://schemas.microsoft.com/office/powerpoint/2010/main" val="392185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 Modelling(Employee)</a:t>
            </a:r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668" y="272955"/>
            <a:ext cx="10919162" cy="46038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29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DFD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G" sz="4800" b="1" dirty="0" smtClean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SG" sz="4800" b="1" dirty="0" smtClean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SG" sz="5400" b="1" dirty="0" smtClean="0">
                <a:solidFill>
                  <a:srgbClr val="002060"/>
                </a:solidFill>
                <a:latin typeface="Cambria" panose="02040503050406030204" pitchFamily="18" charset="0"/>
              </a:rPr>
              <a:t>Data Flow Diagram</a:t>
            </a:r>
            <a:endParaRPr lang="en-SG" sz="5400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9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Employee Login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72955"/>
            <a:ext cx="5715060" cy="460384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</a:t>
            </a:r>
            <a:r>
              <a:rPr lang="en-US" b="1" dirty="0" smtClean="0">
                <a:latin typeface="Cambria" panose="02040503050406030204" pitchFamily="18" charset="0"/>
              </a:rPr>
              <a:t>Employee Login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</a:t>
            </a:r>
            <a:r>
              <a:rPr lang="en-US" dirty="0" smtClean="0">
                <a:latin typeface="Cambria" panose="02040503050406030204" pitchFamily="18" charset="0"/>
              </a:rPr>
              <a:t>Employee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</a:t>
            </a:r>
            <a:r>
              <a:rPr lang="en-US" dirty="0" smtClean="0">
                <a:latin typeface="Cambria" panose="02040503050406030204" pitchFamily="18" charset="0"/>
              </a:rPr>
              <a:t>None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i) </a:t>
            </a:r>
            <a:r>
              <a:rPr lang="en-SG" dirty="0" smtClean="0">
                <a:latin typeface="Cambria" panose="02040503050406030204" pitchFamily="18" charset="0"/>
              </a:rPr>
              <a:t>Insert </a:t>
            </a:r>
            <a:r>
              <a:rPr lang="en-SG" dirty="0" smtClean="0">
                <a:latin typeface="Cambria" panose="02040503050406030204" pitchFamily="18" charset="0"/>
              </a:rPr>
              <a:t>ID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ii) </a:t>
            </a:r>
            <a:r>
              <a:rPr lang="en-US" dirty="0" smtClean="0">
                <a:latin typeface="Cambria" panose="02040503050406030204" pitchFamily="18" charset="0"/>
              </a:rPr>
              <a:t>Insert Password 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iii) Click </a:t>
            </a:r>
            <a:r>
              <a:rPr lang="en-US" dirty="0" smtClean="0">
                <a:latin typeface="Cambria" panose="02040503050406030204" pitchFamily="18" charset="0"/>
              </a:rPr>
              <a:t>“Login Button”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i) Wrong </a:t>
            </a:r>
            <a:r>
              <a:rPr lang="en-US" dirty="0" smtClean="0">
                <a:latin typeface="Cambria" panose="02040503050406030204" pitchFamily="18" charset="0"/>
              </a:rPr>
              <a:t>ID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US" dirty="0" smtClean="0">
                <a:latin typeface="Cambria" panose="02040503050406030204" pitchFamily="18" charset="0"/>
              </a:rPr>
              <a:t>ii)Wrong Password </a:t>
            </a:r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60" y="272956"/>
            <a:ext cx="4982621" cy="46038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30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5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10734"/>
            <a:ext cx="10974230" cy="1161466"/>
          </a:xfrm>
        </p:spPr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Employee View Task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684" y="313899"/>
            <a:ext cx="5614976" cy="456290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: Employee View Task</a:t>
            </a:r>
            <a:endParaRPr lang="en-SG" b="1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Actor : Employee</a:t>
            </a:r>
            <a:endParaRPr lang="en-SG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: Login</a:t>
            </a:r>
            <a:endParaRPr lang="en-SG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 smtClean="0">
                <a:latin typeface="Cambria" panose="02040503050406030204" pitchFamily="18" charset="0"/>
              </a:rPr>
              <a:t>:</a:t>
            </a:r>
            <a:endParaRPr lang="en-SG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i) </a:t>
            </a:r>
            <a:r>
              <a:rPr lang="en-SG" dirty="0">
                <a:latin typeface="Cambria" panose="02040503050406030204" pitchFamily="18" charset="0"/>
              </a:rPr>
              <a:t>Select Project </a:t>
            </a:r>
            <a:r>
              <a:rPr lang="en-SG" dirty="0" smtClean="0">
                <a:latin typeface="Cambria" panose="02040503050406030204" pitchFamily="18" charset="0"/>
              </a:rPr>
              <a:t>	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ii) Select Program</a:t>
            </a:r>
          </a:p>
          <a:p>
            <a:pPr marL="0" indent="0">
              <a:buNone/>
            </a:pPr>
            <a:r>
              <a:rPr lang="en-SG" dirty="0" smtClean="0">
                <a:latin typeface="Cambria" panose="02040503050406030204" pitchFamily="18" charset="0"/>
              </a:rPr>
              <a:t>	iii</a:t>
            </a:r>
            <a:r>
              <a:rPr lang="en-SG" dirty="0">
                <a:latin typeface="Cambria" panose="02040503050406030204" pitchFamily="18" charset="0"/>
              </a:rPr>
              <a:t>) Select “View </a:t>
            </a:r>
            <a:r>
              <a:rPr lang="en-SG" dirty="0" smtClean="0">
                <a:latin typeface="Cambria" panose="02040503050406030204" pitchFamily="18" charset="0"/>
              </a:rPr>
              <a:t>Task” Button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i) </a:t>
            </a:r>
            <a:r>
              <a:rPr lang="en-SG" dirty="0" smtClean="0">
                <a:latin typeface="Cambria" panose="02040503050406030204" pitchFamily="18" charset="0"/>
              </a:rPr>
              <a:t>Wrong Program/Project</a:t>
            </a:r>
          </a:p>
          <a:p>
            <a:endParaRPr lang="en-SG" dirty="0" smtClean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23952"/>
            <a:ext cx="2844800" cy="397525"/>
          </a:xfrm>
        </p:spPr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23952"/>
            <a:ext cx="3860800" cy="397525"/>
          </a:xfrm>
        </p:spPr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23952"/>
            <a:ext cx="2844800" cy="397525"/>
          </a:xfrm>
        </p:spPr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31</a:t>
            </a:fld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59" y="309955"/>
            <a:ext cx="4553871" cy="4611293"/>
          </a:xfrm>
        </p:spPr>
      </p:pic>
    </p:spTree>
    <p:extLst>
      <p:ext uri="{BB962C8B-B14F-4D97-AF65-F5344CB8AC3E}">
        <p14:creationId xmlns:p14="http://schemas.microsoft.com/office/powerpoint/2010/main" val="87906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</a:t>
            </a:r>
            <a:r>
              <a:rPr lang="en-SG" dirty="0">
                <a:latin typeface="Cambria" panose="02040503050406030204" pitchFamily="18" charset="0"/>
              </a:rPr>
              <a:t>Employee </a:t>
            </a:r>
            <a:r>
              <a:rPr lang="en-SG" dirty="0" smtClean="0">
                <a:latin typeface="Cambria" panose="02040503050406030204" pitchFamily="18" charset="0"/>
              </a:rPr>
              <a:t>View Task Progress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77672"/>
            <a:ext cx="5231642" cy="439912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Employee View </a:t>
            </a:r>
            <a:r>
              <a:rPr lang="en-US" b="1" dirty="0" smtClean="0">
                <a:latin typeface="Cambria" panose="02040503050406030204" pitchFamily="18" charset="0"/>
              </a:rPr>
              <a:t>Current Task Progress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Employee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Login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</a:t>
            </a:r>
            <a:r>
              <a:rPr lang="en-SG" dirty="0">
                <a:latin typeface="Cambria" panose="02040503050406030204" pitchFamily="18" charset="0"/>
              </a:rPr>
              <a:t>) Select Program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ii</a:t>
            </a:r>
            <a:r>
              <a:rPr lang="en-SG" dirty="0">
                <a:latin typeface="Cambria" panose="02040503050406030204" pitchFamily="18" charset="0"/>
              </a:rPr>
              <a:t>) Select </a:t>
            </a:r>
            <a:r>
              <a:rPr lang="en-SG" dirty="0" smtClean="0">
                <a:latin typeface="Cambria" panose="02040503050406030204" pitchFamily="18" charset="0"/>
              </a:rPr>
              <a:t>Project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US" dirty="0">
                <a:latin typeface="Cambria" panose="02040503050406030204" pitchFamily="18" charset="0"/>
              </a:rPr>
              <a:t>iii) </a:t>
            </a:r>
            <a:r>
              <a:rPr lang="en-SG" dirty="0">
                <a:latin typeface="Cambria" panose="02040503050406030204" pitchFamily="18" charset="0"/>
              </a:rPr>
              <a:t>Select “Current Task Progress” </a:t>
            </a:r>
          </a:p>
          <a:p>
            <a:r>
              <a:rPr lang="en-US" dirty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i) </a:t>
            </a:r>
            <a:r>
              <a:rPr lang="en-SG" dirty="0">
                <a:latin typeface="Cambria" panose="02040503050406030204" pitchFamily="18" charset="0"/>
              </a:rPr>
              <a:t>Wrong Program/Project</a:t>
            </a: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pPr algn="ctr"/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32</a:t>
            </a:fld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59" y="709685"/>
            <a:ext cx="4552442" cy="4395716"/>
          </a:xfrm>
        </p:spPr>
      </p:pic>
    </p:spTree>
    <p:extLst>
      <p:ext uri="{BB962C8B-B14F-4D97-AF65-F5344CB8AC3E}">
        <p14:creationId xmlns:p14="http://schemas.microsoft.com/office/powerpoint/2010/main" val="220623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</a:t>
            </a:r>
            <a:r>
              <a:rPr lang="en-SG" dirty="0">
                <a:latin typeface="Cambria" panose="02040503050406030204" pitchFamily="18" charset="0"/>
              </a:rPr>
              <a:t>Employee </a:t>
            </a:r>
            <a:r>
              <a:rPr lang="en-SG" dirty="0" smtClean="0">
                <a:latin typeface="Cambria" panose="02040503050406030204" pitchFamily="18" charset="0"/>
              </a:rPr>
              <a:t>Record Project Report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9809" y="395785"/>
            <a:ext cx="5464851" cy="489954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Employee </a:t>
            </a:r>
            <a:r>
              <a:rPr lang="en-SG" b="1" dirty="0" smtClean="0">
                <a:latin typeface="Cambria" panose="02040503050406030204" pitchFamily="18" charset="0"/>
              </a:rPr>
              <a:t>Record Project Report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Employee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Login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</a:t>
            </a:r>
            <a:r>
              <a:rPr lang="en-SG" dirty="0">
                <a:latin typeface="Cambria" panose="02040503050406030204" pitchFamily="18" charset="0"/>
              </a:rPr>
              <a:t>) Select Program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ii</a:t>
            </a:r>
            <a:r>
              <a:rPr lang="en-SG" dirty="0">
                <a:latin typeface="Cambria" panose="02040503050406030204" pitchFamily="18" charset="0"/>
              </a:rPr>
              <a:t>) Select </a:t>
            </a:r>
            <a:r>
              <a:rPr lang="en-SG" dirty="0" smtClean="0">
                <a:latin typeface="Cambria" panose="02040503050406030204" pitchFamily="18" charset="0"/>
              </a:rPr>
              <a:t>Project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iii) Type Date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iv) Type Project Report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v) Select “Save” Button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i) </a:t>
            </a:r>
            <a:r>
              <a:rPr lang="en-SG" dirty="0">
                <a:latin typeface="Cambria" panose="02040503050406030204" pitchFamily="18" charset="0"/>
              </a:rPr>
              <a:t>Wrong </a:t>
            </a:r>
            <a:r>
              <a:rPr lang="en-SG" dirty="0" smtClean="0">
                <a:latin typeface="Cambria" panose="02040503050406030204" pitchFamily="18" charset="0"/>
              </a:rPr>
              <a:t>Program/Project </a:t>
            </a:r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60" y="491319"/>
            <a:ext cx="5259328" cy="46140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33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8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 Modelling (Customer)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34</a:t>
            </a:fld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91881"/>
            <a:ext cx="11086531" cy="4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6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Customer Login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4150" y="300251"/>
            <a:ext cx="5030510" cy="457654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</a:t>
            </a:r>
            <a:r>
              <a:rPr lang="en-US" b="1" dirty="0" smtClean="0">
                <a:latin typeface="Cambria" panose="02040503050406030204" pitchFamily="18" charset="0"/>
              </a:rPr>
              <a:t>Customer </a:t>
            </a:r>
            <a:r>
              <a:rPr lang="en-US" b="1" dirty="0">
                <a:latin typeface="Cambria" panose="02040503050406030204" pitchFamily="18" charset="0"/>
              </a:rPr>
              <a:t>Login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</a:t>
            </a:r>
            <a:r>
              <a:rPr lang="en-US" dirty="0" smtClean="0">
                <a:latin typeface="Cambria" panose="02040503050406030204" pitchFamily="18" charset="0"/>
              </a:rPr>
              <a:t>System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</a:t>
            </a:r>
            <a:r>
              <a:rPr lang="en-US" dirty="0" smtClean="0">
                <a:latin typeface="Cambria" panose="02040503050406030204" pitchFamily="18" charset="0"/>
              </a:rPr>
              <a:t>None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i) </a:t>
            </a:r>
            <a:r>
              <a:rPr lang="en-SG" dirty="0">
                <a:latin typeface="Cambria" panose="02040503050406030204" pitchFamily="18" charset="0"/>
              </a:rPr>
              <a:t>Insert </a:t>
            </a:r>
            <a:r>
              <a:rPr lang="en-SG" dirty="0" smtClean="0">
                <a:latin typeface="Cambria" panose="02040503050406030204" pitchFamily="18" charset="0"/>
              </a:rPr>
              <a:t>ID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ii) Insert Password 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iii) Click “Login Button”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i) Wrong </a:t>
            </a:r>
            <a:r>
              <a:rPr lang="en-US" dirty="0" smtClean="0">
                <a:latin typeface="Cambria" panose="02040503050406030204" pitchFamily="18" charset="0"/>
              </a:rPr>
              <a:t>ID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ii)Wrong </a:t>
            </a:r>
            <a:r>
              <a:rPr lang="en-US" dirty="0" smtClean="0">
                <a:latin typeface="Cambria" panose="02040503050406030204" pitchFamily="18" charset="0"/>
              </a:rPr>
              <a:t>Password </a:t>
            </a:r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50" y="685800"/>
            <a:ext cx="5240074" cy="4419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35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0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</a:t>
            </a:r>
            <a:r>
              <a:rPr lang="en-SG" dirty="0">
                <a:latin typeface="Cambria" panose="02040503050406030204" pitchFamily="18" charset="0"/>
              </a:rPr>
              <a:t>Customer </a:t>
            </a:r>
            <a:r>
              <a:rPr lang="en-SG" dirty="0" smtClean="0">
                <a:latin typeface="Cambria" panose="02040503050406030204" pitchFamily="18" charset="0"/>
              </a:rPr>
              <a:t>View Current Progress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6979" y="313899"/>
            <a:ext cx="5587681" cy="456290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</a:t>
            </a:r>
            <a:r>
              <a:rPr lang="en-US" b="1" dirty="0" smtClean="0">
                <a:latin typeface="Cambria" panose="02040503050406030204" pitchFamily="18" charset="0"/>
              </a:rPr>
              <a:t>Customer </a:t>
            </a:r>
            <a:r>
              <a:rPr lang="en-US" b="1" dirty="0">
                <a:latin typeface="Cambria" panose="02040503050406030204" pitchFamily="18" charset="0"/>
              </a:rPr>
              <a:t>View </a:t>
            </a:r>
            <a:r>
              <a:rPr lang="en-US" b="1" dirty="0" smtClean="0">
                <a:latin typeface="Cambria" panose="02040503050406030204" pitchFamily="18" charset="0"/>
              </a:rPr>
              <a:t>Current Progress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</a:t>
            </a:r>
            <a:r>
              <a:rPr lang="en-SG" dirty="0" smtClean="0">
                <a:latin typeface="Cambria" panose="02040503050406030204" pitchFamily="18" charset="0"/>
              </a:rPr>
              <a:t>Customer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Login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 smtClean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i) Select Program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ii</a:t>
            </a:r>
            <a:r>
              <a:rPr lang="en-SG" dirty="0">
                <a:latin typeface="Cambria" panose="02040503050406030204" pitchFamily="18" charset="0"/>
              </a:rPr>
              <a:t>) Select </a:t>
            </a:r>
            <a:r>
              <a:rPr lang="en-SG" dirty="0" smtClean="0">
                <a:latin typeface="Cambria" panose="02040503050406030204" pitchFamily="18" charset="0"/>
              </a:rPr>
              <a:t>Project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SG" dirty="0">
                <a:latin typeface="Cambria" panose="02040503050406030204" pitchFamily="18" charset="0"/>
              </a:rPr>
              <a:t>Select </a:t>
            </a:r>
            <a:r>
              <a:rPr lang="en-SG" dirty="0" smtClean="0">
                <a:latin typeface="Cambria" panose="02040503050406030204" pitchFamily="18" charset="0"/>
              </a:rPr>
              <a:t>“Current Progress”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i) </a:t>
            </a:r>
            <a:r>
              <a:rPr lang="en-SG" dirty="0">
                <a:latin typeface="Cambria" panose="02040503050406030204" pitchFamily="18" charset="0"/>
              </a:rPr>
              <a:t>Wrong </a:t>
            </a:r>
            <a:r>
              <a:rPr lang="en-SG" dirty="0" smtClean="0">
                <a:latin typeface="Cambria" panose="02040503050406030204" pitchFamily="18" charset="0"/>
              </a:rPr>
              <a:t>Program/Project</a:t>
            </a:r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91" y="655093"/>
            <a:ext cx="5127010" cy="42217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36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6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Calculate Loan Instalment 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341194"/>
            <a:ext cx="5715060" cy="453560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</a:t>
            </a:r>
            <a:r>
              <a:rPr lang="en-US" b="1" dirty="0">
                <a:latin typeface="Cambria" panose="02040503050406030204" pitchFamily="18" charset="0"/>
              </a:rPr>
              <a:t>: </a:t>
            </a:r>
            <a:r>
              <a:rPr lang="en-SG" b="1" dirty="0" smtClean="0">
                <a:latin typeface="Cambria" panose="02040503050406030204" pitchFamily="18" charset="0"/>
              </a:rPr>
              <a:t>Calculate Loan Instalment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</a:t>
            </a:r>
            <a:r>
              <a:rPr lang="en-US" dirty="0" smtClean="0">
                <a:latin typeface="Cambria" panose="02040503050406030204" pitchFamily="18" charset="0"/>
              </a:rPr>
              <a:t>System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</a:t>
            </a:r>
            <a:r>
              <a:rPr lang="en-US" dirty="0" smtClean="0">
                <a:latin typeface="Cambria" panose="02040503050406030204" pitchFamily="18" charset="0"/>
              </a:rPr>
              <a:t>Login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</a:t>
            </a:r>
            <a:r>
              <a:rPr lang="en-SG" dirty="0">
                <a:latin typeface="Cambria" panose="02040503050406030204" pitchFamily="18" charset="0"/>
              </a:rPr>
              <a:t>) Select Program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ii</a:t>
            </a:r>
            <a:r>
              <a:rPr lang="en-SG" dirty="0">
                <a:latin typeface="Cambria" panose="02040503050406030204" pitchFamily="18" charset="0"/>
              </a:rPr>
              <a:t>) Select </a:t>
            </a:r>
            <a:r>
              <a:rPr lang="en-SG" dirty="0" smtClean="0">
                <a:latin typeface="Cambria" panose="02040503050406030204" pitchFamily="18" charset="0"/>
              </a:rPr>
              <a:t>Project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US" dirty="0">
                <a:latin typeface="Cambria" panose="02040503050406030204" pitchFamily="18" charset="0"/>
              </a:rPr>
              <a:t>iii) </a:t>
            </a:r>
            <a:r>
              <a:rPr lang="en-SG" dirty="0">
                <a:latin typeface="Cambria" panose="02040503050406030204" pitchFamily="18" charset="0"/>
              </a:rPr>
              <a:t>Select “Show Loan Information” </a:t>
            </a:r>
            <a:r>
              <a:rPr lang="en-SG" dirty="0" smtClean="0">
                <a:latin typeface="Cambria" panose="02040503050406030204" pitchFamily="18" charset="0"/>
              </a:rPr>
              <a:t>	  	      Button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i) </a:t>
            </a:r>
            <a:r>
              <a:rPr lang="en-SG" dirty="0">
                <a:latin typeface="Cambria" panose="02040503050406030204" pitchFamily="18" charset="0"/>
              </a:rPr>
              <a:t>Wrong Program/Project</a:t>
            </a: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69" y="518616"/>
            <a:ext cx="4566731" cy="43581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37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5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Use Case: Customer View Program Report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896" y="300251"/>
            <a:ext cx="5552764" cy="457654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Use Case : Customer View Program Report</a:t>
            </a:r>
            <a:endParaRPr lang="en-SG" b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Actor : </a:t>
            </a:r>
            <a:r>
              <a:rPr lang="en-US" dirty="0" smtClean="0">
                <a:latin typeface="Cambria" panose="02040503050406030204" pitchFamily="18" charset="0"/>
              </a:rPr>
              <a:t>Customer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Pre-Condition </a:t>
            </a:r>
            <a:r>
              <a:rPr lang="en-US" dirty="0">
                <a:latin typeface="Cambria" panose="02040503050406030204" pitchFamily="18" charset="0"/>
              </a:rPr>
              <a:t>: Login</a:t>
            </a:r>
            <a:endParaRPr lang="en-SG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Primary </a:t>
            </a:r>
            <a:r>
              <a:rPr lang="en-US" dirty="0" smtClean="0">
                <a:latin typeface="Cambria" panose="02040503050406030204" pitchFamily="18" charset="0"/>
              </a:rPr>
              <a:t>Path </a:t>
            </a:r>
            <a:r>
              <a:rPr lang="en-US" dirty="0">
                <a:latin typeface="Cambria" panose="02040503050406030204" pitchFamily="18" charset="0"/>
              </a:rPr>
              <a:t>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</a:t>
            </a:r>
            <a:r>
              <a:rPr lang="en-SG" dirty="0">
                <a:latin typeface="Cambria" panose="02040503050406030204" pitchFamily="18" charset="0"/>
              </a:rPr>
              <a:t>) Select Program</a:t>
            </a:r>
          </a:p>
          <a:p>
            <a:pPr marL="0" indent="0">
              <a:buNone/>
            </a:pPr>
            <a:r>
              <a:rPr lang="en-SG" dirty="0">
                <a:latin typeface="Cambria" panose="02040503050406030204" pitchFamily="18" charset="0"/>
              </a:rPr>
              <a:t>	</a:t>
            </a:r>
            <a:r>
              <a:rPr lang="en-SG" dirty="0" smtClean="0">
                <a:latin typeface="Cambria" panose="02040503050406030204" pitchFamily="18" charset="0"/>
              </a:rPr>
              <a:t>ii</a:t>
            </a:r>
            <a:r>
              <a:rPr lang="en-SG" dirty="0">
                <a:latin typeface="Cambria" panose="02040503050406030204" pitchFamily="18" charset="0"/>
              </a:rPr>
              <a:t>) Select </a:t>
            </a:r>
            <a:r>
              <a:rPr lang="en-SG" dirty="0" smtClean="0">
                <a:latin typeface="Cambria" panose="02040503050406030204" pitchFamily="18" charset="0"/>
              </a:rPr>
              <a:t>Project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iii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SG" dirty="0">
                <a:latin typeface="Cambria" panose="02040503050406030204" pitchFamily="18" charset="0"/>
              </a:rPr>
              <a:t>Select “View Program Report” </a:t>
            </a:r>
          </a:p>
          <a:p>
            <a:r>
              <a:rPr lang="en-US" dirty="0">
                <a:latin typeface="Cambria" panose="02040503050406030204" pitchFamily="18" charset="0"/>
              </a:rPr>
              <a:t>Alternate </a:t>
            </a:r>
            <a:r>
              <a:rPr lang="en-US" dirty="0" smtClean="0">
                <a:latin typeface="Cambria" panose="02040503050406030204" pitchFamily="18" charset="0"/>
              </a:rPr>
              <a:t>Path:</a:t>
            </a:r>
            <a:endParaRPr lang="en-SG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i) </a:t>
            </a:r>
            <a:r>
              <a:rPr lang="en-SG" dirty="0">
                <a:latin typeface="Cambria" panose="02040503050406030204" pitchFamily="18" charset="0"/>
              </a:rPr>
              <a:t>Wrong </a:t>
            </a:r>
            <a:r>
              <a:rPr lang="en-SG" dirty="0" smtClean="0">
                <a:latin typeface="Cambria" panose="02040503050406030204" pitchFamily="18" charset="0"/>
              </a:rPr>
              <a:t>Program/Project</a:t>
            </a:r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  <a:p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70" y="559559"/>
            <a:ext cx="4568160" cy="43172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38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ambria" charset="0"/>
                <a:ea typeface="Cambria" charset="0"/>
                <a:cs typeface="Cambria" charset="0"/>
              </a:rPr>
              <a:t>Question ??</a:t>
            </a:r>
            <a:endParaRPr lang="en-US" b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431" y="685800"/>
            <a:ext cx="8170224" cy="4191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31 December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QUEST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Activity Lists (Micro-Credit)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Customer Request to be assigned in Micro-Credit Project</a:t>
            </a:r>
          </a:p>
          <a:p>
            <a:endParaRPr lang="en-SG" dirty="0" smtClean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Feedback of the Request</a:t>
            </a:r>
          </a:p>
          <a:p>
            <a:endParaRPr lang="en-SG" dirty="0" smtClean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Loan Assignment</a:t>
            </a:r>
          </a:p>
          <a:p>
            <a:endParaRPr lang="en-SG" dirty="0" smtClean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Loan Receiving</a:t>
            </a:r>
          </a:p>
          <a:p>
            <a:endParaRPr lang="en-SG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4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Activity List (Education)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Customer Request to be assigned in </a:t>
            </a:r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Education Project</a:t>
            </a:r>
          </a:p>
          <a:p>
            <a:endParaRPr lang="en-SG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SG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Feedback of the </a:t>
            </a:r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Request</a:t>
            </a:r>
          </a:p>
          <a:p>
            <a:endParaRPr lang="en-SG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Admission in Program</a:t>
            </a:r>
            <a:endParaRPr lang="en-SG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endParaRPr lang="en-SG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endParaRPr lang="en-SG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endParaRPr lang="en-SG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5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Activity List (Administration)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Content Modification (add/delete/modify)</a:t>
            </a:r>
          </a:p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Donation Procedure</a:t>
            </a:r>
          </a:p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Keeping Track of Donation</a:t>
            </a:r>
          </a:p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Task assignment for Employee</a:t>
            </a:r>
          </a:p>
          <a:p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Keeping Track of Employees’ Work</a:t>
            </a:r>
            <a:endParaRPr lang="en-SG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6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Activity List (Payroll)</a:t>
            </a:r>
            <a:endParaRPr lang="en-SG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Pay for Employee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dirty="0" smtClean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Employee Salary Calculation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dirty="0" smtClean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Work rate </a:t>
            </a:r>
            <a:r>
              <a:rPr lang="en-SG" smtClean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of Employee</a:t>
            </a:r>
            <a:endParaRPr lang="en-SG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7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4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37174"/>
            <a:ext cx="10974230" cy="43502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Decomposition of DFD</a:t>
            </a:r>
            <a:endParaRPr lang="en-SG" dirty="0">
              <a:latin typeface="Cambria" panose="02040503050406030204" pitchFamily="18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563464"/>
              </p:ext>
            </p:extLst>
          </p:nvPr>
        </p:nvGraphicFramePr>
        <p:xfrm>
          <a:off x="911675" y="153539"/>
          <a:ext cx="10290174" cy="5399484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800516"/>
                <a:gridCol w="4059600"/>
                <a:gridCol w="3430058"/>
              </a:tblGrid>
              <a:tr h="449957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Context Level</a:t>
                      </a:r>
                      <a:endParaRPr lang="en-SG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Level -0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 </a:t>
                      </a:r>
                      <a:endParaRPr lang="en-SG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Level-1</a:t>
                      </a:r>
                      <a:endParaRPr lang="en-SG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957">
                <a:tc rowSpan="10">
                  <a:txBody>
                    <a:bodyPr/>
                    <a:lstStyle/>
                    <a:p>
                      <a:pPr algn="ctr"/>
                      <a:endParaRPr lang="en-SG" dirty="0" smtClean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  <a:p>
                      <a:pPr algn="ctr"/>
                      <a:endParaRPr lang="en-SG" dirty="0" smtClean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  <a:p>
                      <a:pPr algn="ctr"/>
                      <a:endParaRPr lang="en-SG" dirty="0" smtClean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  <a:p>
                      <a:pPr algn="ctr"/>
                      <a:endParaRPr lang="en-SG" dirty="0" smtClean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  <a:p>
                      <a:pPr algn="ctr"/>
                      <a:endParaRPr lang="en-SG" dirty="0" smtClean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  <a:p>
                      <a:pPr algn="ctr"/>
                      <a:endParaRPr lang="en-SG" dirty="0" smtClean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  <a:p>
                      <a:pPr algn="ctr"/>
                      <a:endParaRPr lang="en-SG" dirty="0" smtClean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  <a:p>
                      <a:pPr algn="ctr"/>
                      <a:r>
                        <a:rPr lang="en-SG" sz="24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NGO Management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System</a:t>
                      </a:r>
                      <a:endParaRPr lang="en-SG" sz="24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SG" sz="20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1.0 Micro – Credit </a:t>
                      </a:r>
                      <a:endParaRPr lang="en-SG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1.1 Record</a:t>
                      </a:r>
                      <a:r>
                        <a:rPr lang="en-SG" baseline="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 Micro-Credit Program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95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1.2 Receive Loan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957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1.3 Pay Loan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957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SG" sz="20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2.0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  Education</a:t>
                      </a:r>
                      <a:endParaRPr lang="en-SG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2.1 Record Education Program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95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2.2 Admission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957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2.3 Service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957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SG" sz="20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3.0 Administration</a:t>
                      </a:r>
                      <a:endParaRPr lang="en-SG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3.1 Content Process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95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3.2 Donation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957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3.3 Employee Work Process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914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4.0 Payroll</a:t>
                      </a:r>
                      <a:endParaRPr lang="en-SG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4.1 Pay to Employee</a:t>
                      </a:r>
                      <a:endParaRPr lang="en-SG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8</a:t>
            </a:fld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>
                <a:latin typeface="Cambria" panose="02040503050406030204" pitchFamily="18" charset="0"/>
              </a:rPr>
              <a:t>Context Level</a:t>
            </a:r>
            <a:endParaRPr lang="en-SG" dirty="0">
              <a:latin typeface="Cambria" panose="020405030504060302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2955"/>
            <a:ext cx="10972801" cy="52816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31 December 2016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mbria" panose="02040503050406030204" pitchFamily="18" charset="0"/>
              </a:rPr>
              <a:t>QUEST</a:t>
            </a: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DEC5C-7076-8346-B055-4495176649DC}" type="slidenum">
              <a:rPr lang="en-US" smtClean="0">
                <a:latin typeface="Cambria" panose="02040503050406030204" pitchFamily="18" charset="0"/>
              </a:rPr>
              <a:t>9</a:t>
            </a:fld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61815" y="4479925"/>
            <a:ext cx="5841242" cy="1066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2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F102FBA-9081-9E4E-AB1A-569EAEABAF55}" vid="{01F143D0-8F56-684E-8435-898FD61EC9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</TotalTime>
  <Words>796</Words>
  <Application>Microsoft Macintosh PowerPoint</Application>
  <PresentationFormat>Widescreen</PresentationFormat>
  <Paragraphs>368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Cambria</vt:lpstr>
      <vt:lpstr>Corbel</vt:lpstr>
      <vt:lpstr>Wingdings</vt:lpstr>
      <vt:lpstr>Arial</vt:lpstr>
      <vt:lpstr>Theme1</vt:lpstr>
      <vt:lpstr> SEBA ( সেবা) A NGO MANAGEMENT System  Presented by: Quest</vt:lpstr>
      <vt:lpstr>Topic</vt:lpstr>
      <vt:lpstr>DFD</vt:lpstr>
      <vt:lpstr>Activity Lists (Micro-Credit)</vt:lpstr>
      <vt:lpstr>Activity List (Education)</vt:lpstr>
      <vt:lpstr>Activity List (Administration)</vt:lpstr>
      <vt:lpstr>Activity List (Payroll)</vt:lpstr>
      <vt:lpstr>Decomposition of DFD</vt:lpstr>
      <vt:lpstr>Context Level</vt:lpstr>
      <vt:lpstr>Level- 0</vt:lpstr>
      <vt:lpstr>DFD Level 1 </vt:lpstr>
      <vt:lpstr>DFD Level 1 </vt:lpstr>
      <vt:lpstr>DFD Level 1 </vt:lpstr>
      <vt:lpstr>DFD Level 1 </vt:lpstr>
      <vt:lpstr>Use Case</vt:lpstr>
      <vt:lpstr>Use Case Actor</vt:lpstr>
      <vt:lpstr>Use Case: NGO Management System</vt:lpstr>
      <vt:lpstr>Use Case Modelling (Visitor)</vt:lpstr>
      <vt:lpstr>Use Case: Browse Website</vt:lpstr>
      <vt:lpstr>Use Case Modelling (Donor)</vt:lpstr>
      <vt:lpstr>Use Case: Donor Login</vt:lpstr>
      <vt:lpstr>Use Case: Donate</vt:lpstr>
      <vt:lpstr>Use Case Modelling (Admin)</vt:lpstr>
      <vt:lpstr>Use Case: Admin Login</vt:lpstr>
      <vt:lpstr>Use Case: Admin View Content </vt:lpstr>
      <vt:lpstr>Use Case: Admin Add Content</vt:lpstr>
      <vt:lpstr>Use Case: Admin Delete Content </vt:lpstr>
      <vt:lpstr>Use Case: Admin Modify Content </vt:lpstr>
      <vt:lpstr>Use Case Modelling(Employee)</vt:lpstr>
      <vt:lpstr>Use Case: Employee Login</vt:lpstr>
      <vt:lpstr>Use Case: Employee View Task</vt:lpstr>
      <vt:lpstr>Use Case: Employee View Task Progress</vt:lpstr>
      <vt:lpstr>Use Case: Employee Record Project Report</vt:lpstr>
      <vt:lpstr>Use Case Modelling (Customer)</vt:lpstr>
      <vt:lpstr>Use Case: Customer Login</vt:lpstr>
      <vt:lpstr>Use Case: Customer View Current Progress</vt:lpstr>
      <vt:lpstr>Use Case: Calculate Loan Instalment </vt:lpstr>
      <vt:lpstr>Use Case: Customer View Program Report</vt:lpstr>
      <vt:lpstr>Question ??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SEBA ( সেবা) A NGO MANAGEMENT SYSTEM  Presented by: Quest</dc:title>
  <dc:creator>Ashfaq Ali Shafin</dc:creator>
  <cp:lastModifiedBy>Ashfaq Ali Shafin</cp:lastModifiedBy>
  <cp:revision>69</cp:revision>
  <dcterms:created xsi:type="dcterms:W3CDTF">2016-12-07T19:02:08Z</dcterms:created>
  <dcterms:modified xsi:type="dcterms:W3CDTF">2016-12-30T14:20:41Z</dcterms:modified>
</cp:coreProperties>
</file>